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256" r:id="rId2"/>
    <p:sldId id="265" r:id="rId3"/>
    <p:sldId id="266" r:id="rId4"/>
    <p:sldId id="267" r:id="rId5"/>
    <p:sldId id="283" r:id="rId6"/>
    <p:sldId id="282" r:id="rId7"/>
    <p:sldId id="268" r:id="rId8"/>
    <p:sldId id="284" r:id="rId9"/>
    <p:sldId id="269" r:id="rId10"/>
    <p:sldId id="270" r:id="rId11"/>
    <p:sldId id="281" r:id="rId12"/>
    <p:sldId id="271" r:id="rId13"/>
    <p:sldId id="264" r:id="rId14"/>
    <p:sldId id="272" r:id="rId15"/>
    <p:sldId id="273" r:id="rId16"/>
    <p:sldId id="274" r:id="rId17"/>
    <p:sldId id="275" r:id="rId18"/>
    <p:sldId id="277" r:id="rId19"/>
    <p:sldId id="278" r:id="rId20"/>
    <p:sldId id="300" r:id="rId21"/>
    <p:sldId id="318" r:id="rId22"/>
    <p:sldId id="320" r:id="rId23"/>
    <p:sldId id="321" r:id="rId24"/>
    <p:sldId id="279" r:id="rId25"/>
    <p:sldId id="285" r:id="rId26"/>
    <p:sldId id="301" r:id="rId27"/>
    <p:sldId id="302" r:id="rId28"/>
    <p:sldId id="303" r:id="rId29"/>
    <p:sldId id="316" r:id="rId30"/>
    <p:sldId id="317" r:id="rId31"/>
    <p:sldId id="322" r:id="rId32"/>
    <p:sldId id="323" r:id="rId33"/>
    <p:sldId id="325" r:id="rId34"/>
    <p:sldId id="327" r:id="rId35"/>
    <p:sldId id="328" r:id="rId36"/>
    <p:sldId id="347" r:id="rId37"/>
    <p:sldId id="349" r:id="rId38"/>
    <p:sldId id="348" r:id="rId39"/>
    <p:sldId id="324" r:id="rId40"/>
    <p:sldId id="287" r:id="rId41"/>
    <p:sldId id="330" r:id="rId42"/>
    <p:sldId id="329" r:id="rId43"/>
    <p:sldId id="292" r:id="rId44"/>
    <p:sldId id="293" r:id="rId45"/>
    <p:sldId id="350" r:id="rId46"/>
    <p:sldId id="355" r:id="rId47"/>
    <p:sldId id="257" r:id="rId48"/>
    <p:sldId id="294" r:id="rId49"/>
    <p:sldId id="260" r:id="rId50"/>
    <p:sldId id="295" r:id="rId51"/>
    <p:sldId id="262" r:id="rId52"/>
    <p:sldId id="332" r:id="rId53"/>
    <p:sldId id="311" r:id="rId54"/>
    <p:sldId id="258" r:id="rId55"/>
    <p:sldId id="296" r:id="rId56"/>
    <p:sldId id="261" r:id="rId57"/>
    <p:sldId id="259" r:id="rId58"/>
    <p:sldId id="312" r:id="rId59"/>
    <p:sldId id="334" r:id="rId60"/>
    <p:sldId id="335" r:id="rId61"/>
    <p:sldId id="336" r:id="rId62"/>
    <p:sldId id="337" r:id="rId63"/>
    <p:sldId id="351" r:id="rId64"/>
    <p:sldId id="339" r:id="rId65"/>
    <p:sldId id="340" r:id="rId66"/>
    <p:sldId id="341" r:id="rId67"/>
    <p:sldId id="342" r:id="rId68"/>
    <p:sldId id="343" r:id="rId69"/>
    <p:sldId id="344" r:id="rId70"/>
    <p:sldId id="352" r:id="rId71"/>
    <p:sldId id="353" r:id="rId72"/>
    <p:sldId id="354" r:id="rId73"/>
    <p:sldId id="315" r:id="rId74"/>
    <p:sldId id="280" r:id="rId75"/>
    <p:sldId id="345" r:id="rId7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18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3C8BF01-1B39-44CC-99B4-031BD7F9A558}" type="datetimeFigureOut">
              <a:rPr lang="en-GB"/>
              <a:pPr>
                <a:defRPr/>
              </a:pPr>
              <a:t>22/11/2016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533413B-7A70-4568-AB34-4CF81BD44C3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2960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E42BAEEA-6A63-464F-852A-7878B6F4645B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2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30920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EBE7B72-98E1-44F9-AF7B-F86267F168F0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16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709577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98EF6F59-A755-4805-8B6B-2DBD8DD46F67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17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03187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E071C411-96DC-47F6-9AB2-2388BB0F5B17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18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64051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66901924-BF77-479F-B0D0-F8A850531176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19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07031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000577DF-2D23-4D27-9A0A-D96E6C8A24FA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74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9205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1AF13690-4AB6-4535-AFE6-CBC9441DD611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3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5859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42CC194A-34E2-418E-890F-2E197EC9F7F1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4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44121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2A0FC2C6-9A9A-420A-9746-B6D256DB337A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7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2112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E1C410AC-C3DF-4909-A7E0-B6E45E7FE09B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9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88830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E9B7AE2A-3D70-475C-BB32-9AC498253D49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10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75009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9FB8E009-5B8E-4F4E-8682-6262605B638F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12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765513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EF35A0F6-A8CA-4010-88F3-B52CBAD5EF56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14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92563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BA9D83E-379B-4A9D-91E1-F34F72F911A7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15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476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4B2C5-220B-4E19-918D-A903009FAAD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391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9B699D-DF5F-4A1D-BDDF-07139AB27C7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04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1720D-3BB9-4DD5-BE4D-1808D5087E4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6908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0C5E41-4AC6-4E96-BA6C-23BB55709C0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540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1A8B2A-9F58-4F75-ADF0-98690C24CCC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5192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7AD70-756E-4003-B504-EDE45873CAD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894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620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447800"/>
            <a:ext cx="4267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447800"/>
            <a:ext cx="4267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EC0142-9FCA-43E9-A0AB-835F6FA5F17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545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90317-D47E-49B1-A847-4FE81058051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407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31234-2985-4080-82E0-FACE1E69168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3632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38D919-261E-4FA2-9B0D-A4DFE2870BF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95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D989F8-586A-45A9-8898-4021249EEDA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73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D3DA7-EB7F-41AE-8E2B-1D4A1729F8D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985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FCF58-AB72-459B-860B-6E06154764F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396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9CC21-B280-4B1C-ACFB-4A7FA55309C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721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912A9-E42D-41DA-90AC-289EFAD38BE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56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lecture_BG_brighte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070975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620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447800"/>
            <a:ext cx="8686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82D28C1B-2842-4010-A59E-8ABFF0BBF30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Tahoma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ahom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nehe.gamedev.net/tutorial/shadows/1601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altLang="en-US" smtClean="0"/>
              <a:t>CMP203 </a:t>
            </a:r>
            <a:r>
              <a:rPr lang="en-GB" altLang="en-US" dirty="0" smtClean="0"/>
              <a:t>Graphics Programming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en-US" smtClean="0"/>
              <a:t>Shadows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Shadow Impostors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endParaRPr lang="en-GB" altLang="en-US" smtClean="0"/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12875"/>
            <a:ext cx="80645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Mario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2293" name="Picture 5" descr="\\vmwfil01\homedrives23$\p513692\Teaching\2015-16\AG0800a\Super_Mario64-With_Without_Shado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848"/>
            <a:ext cx="9144000" cy="329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Shadow Impostors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GB" altLang="en-US" dirty="0" smtClean="0"/>
              <a:t>Advantages / Disadvantages</a:t>
            </a:r>
          </a:p>
          <a:p>
            <a:pPr lvl="1" eaLnBrk="1" hangingPunct="1">
              <a:defRPr/>
            </a:pPr>
            <a:r>
              <a:rPr lang="en-GB" altLang="en-US" sz="2400" dirty="0" smtClean="0"/>
              <a:t>Cheap to process</a:t>
            </a:r>
          </a:p>
          <a:p>
            <a:pPr lvl="1" eaLnBrk="1" hangingPunct="1">
              <a:defRPr/>
            </a:pPr>
            <a:r>
              <a:rPr lang="en-GB" altLang="en-US" sz="2400" dirty="0" smtClean="0"/>
              <a:t>Easy to implement</a:t>
            </a:r>
          </a:p>
          <a:p>
            <a:pPr lvl="1" eaLnBrk="1" hangingPunct="1">
              <a:defRPr/>
            </a:pPr>
            <a:r>
              <a:rPr lang="en-GB" altLang="en-US" sz="2400" dirty="0" smtClean="0"/>
              <a:t>Still often used in games</a:t>
            </a:r>
          </a:p>
          <a:p>
            <a:pPr lvl="1" eaLnBrk="1" hangingPunct="1">
              <a:defRPr/>
            </a:pPr>
            <a:r>
              <a:rPr lang="en-GB" altLang="en-US" sz="2400" dirty="0" smtClean="0"/>
              <a:t>Given a appropriate game type the user will never know </a:t>
            </a:r>
          </a:p>
          <a:p>
            <a:pPr lvl="1" eaLnBrk="1" hangingPunct="1">
              <a:defRPr/>
            </a:pPr>
            <a:r>
              <a:rPr lang="en-GB" altLang="en-US" sz="2400" dirty="0" smtClean="0"/>
              <a:t>Possible to animate shadow</a:t>
            </a:r>
          </a:p>
          <a:p>
            <a:pPr lvl="1" eaLnBrk="1" hangingPunct="1">
              <a:defRPr/>
            </a:pPr>
            <a:r>
              <a:rPr lang="en-GB" altLang="en-US" sz="2400" dirty="0" smtClean="0"/>
              <a:t>Does not take into account light direction</a:t>
            </a:r>
          </a:p>
          <a:p>
            <a:pPr lvl="1" eaLnBrk="1" hangingPunct="1">
              <a:defRPr/>
            </a:pPr>
            <a:r>
              <a:rPr lang="en-GB" altLang="en-US" sz="2400" dirty="0" smtClean="0"/>
              <a:t>Not suited to any game where lighting is an integral part of the overall effect</a:t>
            </a:r>
          </a:p>
          <a:p>
            <a:pPr lvl="1" eaLnBrk="1" hangingPunct="1">
              <a:defRPr/>
            </a:pPr>
            <a:r>
              <a:rPr lang="en-GB" altLang="en-US" sz="2400" dirty="0" smtClean="0"/>
              <a:t>Basically, even this simple effect does the job of “Cementing” an object into the scene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Planer shadows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Planar shadows are created by building a special matrix transform which flattens an object's geometry into a plane when rendered and is definitely one of the simplest ways of creating real-time shadows</a:t>
            </a:r>
          </a:p>
          <a:p>
            <a:r>
              <a:rPr lang="en-GB" altLang="en-US" dirty="0" smtClean="0"/>
              <a:t>Unfortunately, planar shadows are only useful when projected onto planar surface like a wall or floor so their use in modern applications or games is quickly falling out of favour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Planar Projection Shadows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447800"/>
            <a:ext cx="6075363" cy="4648200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Concept</a:t>
            </a:r>
          </a:p>
          <a:p>
            <a:pPr lvl="1" eaLnBrk="1" hangingPunct="1"/>
            <a:r>
              <a:rPr lang="en-GB" altLang="en-US" sz="2400" dirty="0" smtClean="0"/>
              <a:t>Object is rendered twice, once to display the object. Again to represent the </a:t>
            </a:r>
            <a:r>
              <a:rPr lang="en-GB" altLang="en-US" sz="2400" dirty="0" smtClean="0"/>
              <a:t>shadow</a:t>
            </a:r>
            <a:endParaRPr lang="en-GB" altLang="en-US" sz="2400" dirty="0" smtClean="0"/>
          </a:p>
          <a:p>
            <a:pPr lvl="1" eaLnBrk="1" hangingPunct="1"/>
            <a:r>
              <a:rPr lang="en-GB" altLang="en-US" sz="2400" dirty="0" smtClean="0"/>
              <a:t>Object is given a transform that has the effect of projecting it onto a flat surface based on light source </a:t>
            </a:r>
            <a:r>
              <a:rPr lang="en-GB" altLang="en-US" sz="2400" dirty="0" smtClean="0"/>
              <a:t>information </a:t>
            </a:r>
            <a:endParaRPr lang="en-GB" altLang="en-US" sz="2400" dirty="0" smtClean="0"/>
          </a:p>
          <a:p>
            <a:pPr lvl="1" eaLnBrk="1" hangingPunct="1"/>
            <a:r>
              <a:rPr lang="en-GB" altLang="en-US" sz="2400" dirty="0" smtClean="0"/>
              <a:t>Object is then Rendered as a black, texture-less object with transparency.</a:t>
            </a:r>
          </a:p>
          <a:p>
            <a:pPr lvl="1" eaLnBrk="1" hangingPunct="1"/>
            <a:r>
              <a:rPr lang="en-GB" altLang="en-US" sz="2400" dirty="0" smtClean="0"/>
              <a:t>Good </a:t>
            </a:r>
            <a:r>
              <a:rPr lang="en-GB" altLang="en-US" sz="2400" dirty="0" smtClean="0"/>
              <a:t>Approximation</a:t>
            </a:r>
            <a:endParaRPr lang="en-GB" altLang="en-US" sz="2400" dirty="0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592388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Planar Projection Shadows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Deriving the projection / shadow matrix</a:t>
            </a:r>
          </a:p>
          <a:p>
            <a:pPr lvl="1" eaLnBrk="1" hangingPunct="1"/>
            <a:r>
              <a:rPr lang="en-GB" altLang="en-US" smtClean="0"/>
              <a:t>Needed Information</a:t>
            </a:r>
          </a:p>
          <a:p>
            <a:pPr lvl="2" eaLnBrk="1" hangingPunct="1"/>
            <a:r>
              <a:rPr lang="en-GB" altLang="en-US" smtClean="0"/>
              <a:t>Light Position</a:t>
            </a:r>
          </a:p>
          <a:p>
            <a:pPr lvl="2" eaLnBrk="1" hangingPunct="1"/>
            <a:r>
              <a:rPr lang="en-GB" altLang="en-US" smtClean="0"/>
              <a:t>Position of vertex to be transformed</a:t>
            </a:r>
          </a:p>
          <a:p>
            <a:pPr lvl="2" eaLnBrk="1" hangingPunct="1"/>
            <a:r>
              <a:rPr lang="en-GB" altLang="en-US" smtClean="0"/>
              <a:t>Information about the Plane we are going to project onto (Point on plane and Surface normal)</a:t>
            </a:r>
          </a:p>
          <a:p>
            <a:pPr lvl="1" eaLnBrk="1" hangingPunct="1"/>
            <a:r>
              <a:rPr lang="en-GB" altLang="en-US" smtClean="0"/>
              <a:t>Deriving the matrix from these variables involves a fair bit of algebra</a:t>
            </a:r>
          </a:p>
          <a:p>
            <a:pPr lvl="2" eaLnBrk="1" hangingPunct="1"/>
            <a:r>
              <a:rPr lang="en-GB" altLang="en-US" smtClean="0"/>
              <a:t>But can be encapsulated in a reasonably straightforward function</a:t>
            </a:r>
          </a:p>
          <a:p>
            <a:pPr lvl="2" eaLnBrk="1" hangingPunct="1">
              <a:lnSpc>
                <a:spcPct val="90000"/>
              </a:lnSpc>
            </a:pPr>
            <a:endParaRPr lang="en-GB" altLang="en-US" smtClean="0"/>
          </a:p>
          <a:p>
            <a:pPr lvl="1" eaLnBrk="1" hangingPunct="1">
              <a:lnSpc>
                <a:spcPct val="90000"/>
              </a:lnSpc>
            </a:pPr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Planar Projection Shadows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GB" altLang="en-US" sz="2400" dirty="0" smtClean="0"/>
              <a:t>Advantages / Disadvantages</a:t>
            </a:r>
          </a:p>
          <a:p>
            <a:pPr lvl="1" eaLnBrk="1" hangingPunct="1">
              <a:defRPr/>
            </a:pPr>
            <a:r>
              <a:rPr lang="en-GB" altLang="en-US" sz="2400" dirty="0" smtClean="0"/>
              <a:t>Produces accurate shadows</a:t>
            </a:r>
          </a:p>
          <a:p>
            <a:pPr lvl="1" eaLnBrk="1" hangingPunct="1">
              <a:defRPr/>
            </a:pPr>
            <a:r>
              <a:rPr lang="en-GB" altLang="en-US" sz="2400" dirty="0" smtClean="0"/>
              <a:t>Geometry associated with object rendering has doubled!</a:t>
            </a:r>
          </a:p>
          <a:p>
            <a:pPr lvl="1" eaLnBrk="1" hangingPunct="1">
              <a:defRPr/>
            </a:pPr>
            <a:r>
              <a:rPr lang="en-GB" altLang="en-US" sz="2400" dirty="0" smtClean="0"/>
              <a:t>Shadow Overlap (sometimes)</a:t>
            </a:r>
          </a:p>
          <a:p>
            <a:pPr lvl="1" eaLnBrk="1" hangingPunct="1">
              <a:defRPr/>
            </a:pPr>
            <a:r>
              <a:rPr lang="en-GB" altLang="en-US" sz="2400" dirty="0" smtClean="0"/>
              <a:t>Limited to a single projection surface</a:t>
            </a:r>
          </a:p>
          <a:p>
            <a:pPr lvl="1" eaLnBrk="1" hangingPunct="1">
              <a:defRPr/>
            </a:pPr>
            <a:r>
              <a:rPr lang="en-GB" altLang="en-US" sz="2400" dirty="0" smtClean="0"/>
              <a:t>Z- Sorting,  </a:t>
            </a:r>
          </a:p>
          <a:p>
            <a:pPr lvl="2" eaLnBrk="1" hangingPunct="1">
              <a:defRPr/>
            </a:pPr>
            <a:r>
              <a:rPr lang="en-GB" altLang="en-US" sz="2000" dirty="0" smtClean="0"/>
              <a:t>Object needs to be drawn after the plane, with Z- buffer off </a:t>
            </a:r>
          </a:p>
          <a:p>
            <a:pPr lvl="1" eaLnBrk="1" hangingPunct="1">
              <a:defRPr/>
            </a:pPr>
            <a:r>
              <a:rPr lang="en-GB" altLang="en-US" sz="2400" dirty="0" smtClean="0"/>
              <a:t>This method has largely been superseded by superior techniques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Planar Projection Shadows</a:t>
            </a:r>
          </a:p>
        </p:txBody>
      </p:sp>
      <p:sp>
        <p:nvSpPr>
          <p:cNvPr id="1843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graphicFrame>
        <p:nvGraphicFramePr>
          <p:cNvPr id="18436" name="Object 6"/>
          <p:cNvGraphicFramePr>
            <a:graphicFrameLocks noChangeAspect="1"/>
          </p:cNvGraphicFramePr>
          <p:nvPr/>
        </p:nvGraphicFramePr>
        <p:xfrm>
          <a:off x="1042988" y="1412875"/>
          <a:ext cx="6934200" cy="532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Image" r:id="rId4" imgW="7784127" imgH="5980952" progId="Photoshop.Image.6">
                  <p:embed/>
                </p:oleObj>
              </mc:Choice>
              <mc:Fallback>
                <p:oleObj name="Image" r:id="rId4" imgW="7784127" imgH="5980952" progId="Photoshop.Image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6934200" cy="532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Adding the stencil buffer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Using a Stencil test with projected shadows</a:t>
            </a:r>
          </a:p>
          <a:p>
            <a:pPr lvl="1" eaLnBrk="1" hangingPunct="1"/>
            <a:r>
              <a:rPr lang="en-GB" altLang="en-US" sz="2400" dirty="0" smtClean="0"/>
              <a:t>Setup our shadow as before, create the shadow matrix and apply it before rendering the shadow</a:t>
            </a:r>
          </a:p>
          <a:p>
            <a:pPr lvl="1" eaLnBrk="1" hangingPunct="1"/>
            <a:r>
              <a:rPr lang="en-GB" altLang="en-US" sz="2400" dirty="0" smtClean="0"/>
              <a:t>When rendering, we use the stencil buffer to ensure we do not ‘overwrite’ any of the pixels from the shadow that have already been created</a:t>
            </a:r>
          </a:p>
          <a:p>
            <a:pPr lvl="1" eaLnBrk="1" hangingPunct="1"/>
            <a:r>
              <a:rPr lang="en-GB" altLang="en-US" sz="2400" dirty="0" smtClean="0"/>
              <a:t>Each pixel that is drawn sets a value in the stencil buffer </a:t>
            </a:r>
          </a:p>
          <a:p>
            <a:pPr lvl="1" eaLnBrk="1" hangingPunct="1"/>
            <a:endParaRPr lang="en-GB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Adding the stencil buffer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Advantages / Disadvantages</a:t>
            </a:r>
          </a:p>
          <a:p>
            <a:pPr lvl="1" eaLnBrk="1" hangingPunct="1"/>
            <a:r>
              <a:rPr lang="en-GB" altLang="en-US" smtClean="0"/>
              <a:t>Same as Planar projection</a:t>
            </a:r>
          </a:p>
          <a:p>
            <a:pPr lvl="1" eaLnBrk="1" hangingPunct="1"/>
            <a:r>
              <a:rPr lang="en-GB" altLang="en-US" smtClean="0"/>
              <a:t>No ‘Overlap’ in the shadow so visually much better</a:t>
            </a:r>
          </a:p>
          <a:p>
            <a:pPr lvl="1" eaLnBrk="1" hangingPunct="1"/>
            <a:r>
              <a:rPr lang="en-GB" altLang="en-US" smtClean="0"/>
              <a:t>Difficult if we are projecting a shadow onto a complex surface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Realistic Rendering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400" dirty="0" smtClean="0"/>
              <a:t>OpenGL</a:t>
            </a:r>
          </a:p>
          <a:p>
            <a:pPr lvl="1" eaLnBrk="1" hangingPunct="1"/>
            <a:r>
              <a:rPr lang="en-GB" altLang="en-US" sz="2000" dirty="0" smtClean="0"/>
              <a:t>We have seen several ways to increase the realism in our scenes and include more detail</a:t>
            </a:r>
          </a:p>
          <a:p>
            <a:pPr lvl="2" eaLnBrk="1" hangingPunct="1"/>
            <a:r>
              <a:rPr lang="en-GB" altLang="en-US" sz="1800" dirty="0" smtClean="0"/>
              <a:t>Lighting</a:t>
            </a:r>
          </a:p>
          <a:p>
            <a:pPr lvl="2" eaLnBrk="1" hangingPunct="1"/>
            <a:r>
              <a:rPr lang="en-GB" altLang="en-US" sz="1800" dirty="0" smtClean="0"/>
              <a:t>Texturing </a:t>
            </a:r>
          </a:p>
          <a:p>
            <a:pPr lvl="2" eaLnBrk="1" hangingPunct="1"/>
            <a:r>
              <a:rPr lang="en-GB" altLang="en-US" sz="1800" dirty="0" smtClean="0"/>
              <a:t>Material Properties</a:t>
            </a:r>
          </a:p>
          <a:p>
            <a:pPr lvl="2" eaLnBrk="1" hangingPunct="1"/>
            <a:r>
              <a:rPr lang="en-GB" altLang="en-US" sz="1800" dirty="0" err="1" smtClean="0"/>
              <a:t>Etc</a:t>
            </a:r>
            <a:endParaRPr lang="en-GB" altLang="en-US" sz="1800" dirty="0" smtClean="0"/>
          </a:p>
          <a:p>
            <a:pPr lvl="1" eaLnBrk="1" hangingPunct="1"/>
            <a:r>
              <a:rPr lang="en-GB" altLang="en-US" sz="2000" dirty="0" smtClean="0"/>
              <a:t>But we still lack a lot of the common interactions found in reality</a:t>
            </a:r>
          </a:p>
          <a:p>
            <a:pPr lvl="1" eaLnBrk="1" hangingPunct="1"/>
            <a:r>
              <a:rPr lang="en-GB" altLang="en-US" sz="2000" dirty="0" smtClean="0"/>
              <a:t>As we know, light has a much more complicated behaviour than the simple, diffuse, ambient and </a:t>
            </a:r>
            <a:r>
              <a:rPr lang="en-GB" altLang="en-US" sz="2000" dirty="0" err="1" smtClean="0"/>
              <a:t>specularity</a:t>
            </a:r>
            <a:r>
              <a:rPr lang="en-GB" altLang="en-US" sz="2000" dirty="0" smtClean="0"/>
              <a:t> model that we use</a:t>
            </a:r>
          </a:p>
          <a:p>
            <a:pPr lvl="1" eaLnBrk="1" hangingPunct="1"/>
            <a:r>
              <a:rPr lang="en-GB" altLang="en-US" sz="2000" dirty="0" smtClean="0"/>
              <a:t>Using </a:t>
            </a:r>
            <a:r>
              <a:rPr lang="en-GB" altLang="en-US" sz="2000" dirty="0" err="1" smtClean="0"/>
              <a:t>Shaders</a:t>
            </a:r>
            <a:r>
              <a:rPr lang="en-GB" altLang="en-US" sz="2000" dirty="0" smtClean="0"/>
              <a:t> or not, there are many interesting techniques that we can use to increase realism and also introduce some more special effects!</a:t>
            </a:r>
          </a:p>
          <a:p>
            <a:pPr lvl="1" eaLnBrk="1" hangingPunct="1">
              <a:lnSpc>
                <a:spcPct val="90000"/>
              </a:lnSpc>
            </a:pPr>
            <a:endParaRPr lang="en-GB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Shadow volume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Also referred to as Stencil Shadowing</a:t>
            </a:r>
          </a:p>
          <a:p>
            <a:r>
              <a:rPr lang="en-GB" altLang="en-US" sz="2400" dirty="0" smtClean="0"/>
              <a:t>Render the scene multiple times</a:t>
            </a:r>
          </a:p>
          <a:p>
            <a:pPr lvl="1"/>
            <a:r>
              <a:rPr lang="en-GB" altLang="en-US" sz="2400" dirty="0" smtClean="0"/>
              <a:t>Create a volume that represents where the light falls in the scene</a:t>
            </a:r>
          </a:p>
          <a:p>
            <a:pPr lvl="1"/>
            <a:r>
              <a:rPr lang="en-GB" altLang="en-US" sz="2400" dirty="0" smtClean="0"/>
              <a:t>Build a stencil for geometry that falls within (or out with) the volume</a:t>
            </a:r>
          </a:p>
          <a:p>
            <a:pPr lvl="1"/>
            <a:r>
              <a:rPr lang="en-GB" altLang="en-US" sz="2400" dirty="0" smtClean="0"/>
              <a:t>Render the scene twice</a:t>
            </a:r>
          </a:p>
          <a:p>
            <a:pPr lvl="2"/>
            <a:r>
              <a:rPr lang="en-GB" altLang="en-US" sz="2000" dirty="0" smtClean="0"/>
              <a:t>Once in shadow</a:t>
            </a:r>
          </a:p>
          <a:p>
            <a:pPr lvl="2"/>
            <a:r>
              <a:rPr lang="en-GB" altLang="en-US" sz="2000" dirty="0" smtClean="0"/>
              <a:t>Once being lit</a:t>
            </a:r>
          </a:p>
          <a:p>
            <a:pPr lvl="2"/>
            <a:r>
              <a:rPr lang="en-GB" altLang="en-US" sz="2000" dirty="0" smtClean="0"/>
              <a:t>Based on stencil values</a:t>
            </a:r>
          </a:p>
          <a:p>
            <a:r>
              <a:rPr lang="en-GB" altLang="en-US" sz="2400" dirty="0" smtClean="0"/>
              <a:t>Requires a large amount of multi pass rendering</a:t>
            </a:r>
          </a:p>
          <a:p>
            <a:r>
              <a:rPr lang="en-GB" altLang="en-US" sz="2400" dirty="0" smtClean="0"/>
              <a:t>Looks great!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Shadow Volume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Several approaches to shadow volume rendering</a:t>
            </a:r>
          </a:p>
          <a:p>
            <a:pPr lvl="1"/>
            <a:r>
              <a:rPr lang="en-GB" altLang="en-US" dirty="0" smtClean="0"/>
              <a:t>Depth Pass</a:t>
            </a:r>
          </a:p>
          <a:p>
            <a:pPr lvl="1"/>
            <a:r>
              <a:rPr lang="en-GB" altLang="en-US" dirty="0" smtClean="0"/>
              <a:t>Depth Fail</a:t>
            </a:r>
          </a:p>
          <a:p>
            <a:pPr lvl="1"/>
            <a:r>
              <a:rPr lang="en-GB" altLang="en-US" dirty="0" smtClean="0"/>
              <a:t>Exclusive-or</a:t>
            </a:r>
          </a:p>
          <a:p>
            <a:r>
              <a:rPr lang="en-GB" altLang="en-US" dirty="0" smtClean="0"/>
              <a:t>All use the basic approach outlined on the last slide</a:t>
            </a:r>
          </a:p>
          <a:p>
            <a:r>
              <a:rPr lang="en-GB" altLang="en-US" dirty="0" smtClean="0"/>
              <a:t>The above techniques differ on the approach to calculating what lies inside the volume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Depth pass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Disable writing to the depth and colour / frame buffers</a:t>
            </a:r>
          </a:p>
          <a:p>
            <a:r>
              <a:rPr lang="en-GB" altLang="en-US" sz="2400" dirty="0" smtClean="0"/>
              <a:t>Use back face culling</a:t>
            </a:r>
          </a:p>
          <a:p>
            <a:r>
              <a:rPr lang="en-GB" altLang="en-US" sz="2400" dirty="0" smtClean="0"/>
              <a:t>Set stencil operation to increment on depth pass</a:t>
            </a:r>
          </a:p>
          <a:p>
            <a:r>
              <a:rPr lang="en-GB" altLang="en-US" sz="2400" dirty="0" smtClean="0"/>
              <a:t>Render the shadow volume</a:t>
            </a:r>
          </a:p>
          <a:p>
            <a:r>
              <a:rPr lang="en-GB" altLang="en-US" sz="2400" dirty="0" smtClean="0"/>
              <a:t>Use front face culling</a:t>
            </a:r>
          </a:p>
          <a:p>
            <a:r>
              <a:rPr lang="en-GB" altLang="en-US" sz="2400" dirty="0" smtClean="0"/>
              <a:t>Set stencil operation to decrement on depth pass</a:t>
            </a:r>
          </a:p>
          <a:p>
            <a:r>
              <a:rPr lang="en-GB" altLang="en-US" sz="2400" dirty="0" smtClean="0"/>
              <a:t>Render shadow volume</a:t>
            </a:r>
          </a:p>
          <a:p>
            <a:r>
              <a:rPr lang="en-GB" altLang="en-US" sz="2400" dirty="0" smtClean="0"/>
              <a:t>After this all lit surfaces have a stencil value of zero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Others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Depth fail</a:t>
            </a:r>
          </a:p>
          <a:p>
            <a:pPr lvl="1"/>
            <a:r>
              <a:rPr lang="en-GB" altLang="en-US" dirty="0" smtClean="0"/>
              <a:t>Solves some of the issues from depth pass</a:t>
            </a:r>
          </a:p>
          <a:p>
            <a:pPr lvl="1"/>
            <a:r>
              <a:rPr lang="en-GB" altLang="en-US" dirty="0" smtClean="0"/>
              <a:t>Counts the shadow surfaces behind an object instead of in front (just as easy)</a:t>
            </a:r>
          </a:p>
          <a:p>
            <a:pPr lvl="1"/>
            <a:r>
              <a:rPr lang="en-GB" altLang="en-US" dirty="0" smtClean="0"/>
              <a:t>Same result</a:t>
            </a:r>
          </a:p>
          <a:p>
            <a:pPr lvl="1"/>
            <a:r>
              <a:rPr lang="en-GB" altLang="en-US" dirty="0" smtClean="0"/>
              <a:t>Often referred to as </a:t>
            </a:r>
            <a:r>
              <a:rPr lang="en-GB" altLang="en-US" dirty="0" err="1" smtClean="0"/>
              <a:t>Carmack’s</a:t>
            </a:r>
            <a:r>
              <a:rPr lang="en-GB" altLang="en-US" dirty="0" smtClean="0"/>
              <a:t> Reverse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Shadow volume</a:t>
            </a:r>
          </a:p>
        </p:txBody>
      </p:sp>
      <p:sp>
        <p:nvSpPr>
          <p:cNvPr id="2560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1438"/>
            <a:ext cx="719772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Shadow mapping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AKA projective shadowing</a:t>
            </a:r>
          </a:p>
          <a:p>
            <a:r>
              <a:rPr lang="en-GB" altLang="en-US" smtClean="0"/>
              <a:t>First create shadow map</a:t>
            </a:r>
          </a:p>
          <a:p>
            <a:pPr lvl="1"/>
            <a:r>
              <a:rPr lang="en-GB" altLang="en-US" smtClean="0"/>
              <a:t>Render scene from lights position</a:t>
            </a:r>
          </a:p>
          <a:p>
            <a:pPr lvl="1"/>
            <a:r>
              <a:rPr lang="en-GB" altLang="en-US" smtClean="0"/>
              <a:t>Store depth data</a:t>
            </a:r>
          </a:p>
          <a:p>
            <a:pPr lvl="1"/>
            <a:r>
              <a:rPr lang="en-GB" altLang="en-US" smtClean="0"/>
              <a:t>For each light</a:t>
            </a:r>
          </a:p>
          <a:p>
            <a:r>
              <a:rPr lang="en-GB" altLang="en-US" smtClean="0"/>
              <a:t>Rendering</a:t>
            </a:r>
          </a:p>
          <a:p>
            <a:pPr lvl="1"/>
            <a:r>
              <a:rPr lang="en-GB" altLang="en-US" smtClean="0"/>
              <a:t>Multi pass for each light</a:t>
            </a:r>
          </a:p>
          <a:p>
            <a:pPr lvl="1"/>
            <a:r>
              <a:rPr lang="en-GB" altLang="en-US" smtClean="0"/>
              <a:t>Test against depth data for the light</a:t>
            </a:r>
          </a:p>
          <a:p>
            <a:pPr lvl="2"/>
            <a:r>
              <a:rPr lang="en-GB" altLang="en-US" smtClean="0"/>
              <a:t>Add light if test passes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Shadow mapping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Disadvantages</a:t>
            </a:r>
          </a:p>
          <a:p>
            <a:pPr lvl="1"/>
            <a:r>
              <a:rPr lang="en-GB" altLang="en-US" smtClean="0"/>
              <a:t>Requires large shadow and depth map</a:t>
            </a:r>
          </a:p>
          <a:p>
            <a:pPr lvl="1"/>
            <a:r>
              <a:rPr lang="en-GB" altLang="en-US" smtClean="0"/>
              <a:t>Shadows are riddled with visible aliasing issues and glitches</a:t>
            </a:r>
          </a:p>
          <a:p>
            <a:pPr lvl="1"/>
            <a:r>
              <a:rPr lang="en-GB" altLang="en-US" smtClean="0"/>
              <a:t>Requires large amount of multi pass rendering</a:t>
            </a:r>
          </a:p>
          <a:p>
            <a:pPr lvl="1"/>
            <a:r>
              <a:rPr lang="en-GB" altLang="en-US" smtClean="0"/>
              <a:t>Creates hard shadows</a:t>
            </a:r>
          </a:p>
          <a:p>
            <a:pPr lvl="2"/>
            <a:r>
              <a:rPr lang="en-GB" altLang="en-US" smtClean="0"/>
              <a:t>Further work is required to soften the shadows</a:t>
            </a:r>
          </a:p>
          <a:p>
            <a:pPr lvl="3"/>
            <a:r>
              <a:rPr lang="en-GB" altLang="en-US" smtClean="0"/>
              <a:t>Yet more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Shadow mapping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28676" name="Picture 2" descr="http://i.msdn.microsoft.com/dynimg/IC3404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2133600"/>
            <a:ext cx="879475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Shadow mapping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29700" name="Picture 4" descr="http://takinginitiative.files.wordpress.com/2011/05/shadowmapsiz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12875"/>
            <a:ext cx="8424862" cy="492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I will now attempt to go through a couple of examples</a:t>
            </a:r>
          </a:p>
          <a:p>
            <a:pPr lvl="1">
              <a:defRPr/>
            </a:pPr>
            <a:r>
              <a:rPr lang="en-GB" dirty="0" smtClean="0"/>
              <a:t>Shadow imposter</a:t>
            </a:r>
          </a:p>
          <a:p>
            <a:pPr lvl="1">
              <a:defRPr/>
            </a:pPr>
            <a:r>
              <a:rPr lang="en-GB" dirty="0" smtClean="0"/>
              <a:t>Planar shadow</a:t>
            </a:r>
          </a:p>
          <a:p>
            <a:pPr lvl="1">
              <a:defRPr/>
            </a:pPr>
            <a:r>
              <a:rPr lang="en-GB" dirty="0" smtClean="0"/>
              <a:t>Shadow volume</a:t>
            </a:r>
          </a:p>
          <a:p>
            <a:pPr marL="342900" lvl="1" indent="-342900">
              <a:buFontTx/>
              <a:buChar char="•"/>
              <a:defRPr/>
            </a:pPr>
            <a:r>
              <a:rPr lang="en-GB" dirty="0" smtClean="0"/>
              <a:t>Prepare yourselves</a:t>
            </a:r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Realistic Rendering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GB" altLang="en-US" sz="2400" dirty="0" smtClean="0"/>
              <a:t>Shadows</a:t>
            </a:r>
          </a:p>
          <a:p>
            <a:pPr lvl="1" eaLnBrk="1" hangingPunct="1">
              <a:defRPr/>
            </a:pPr>
            <a:r>
              <a:rPr lang="en-GB" altLang="en-US" sz="2000" dirty="0" smtClean="0"/>
              <a:t>Whenever we add a light into any environment we are able to see its interaction based not only on what the light illuminates, but what it does not</a:t>
            </a:r>
          </a:p>
          <a:p>
            <a:pPr lvl="1" eaLnBrk="1" hangingPunct="1">
              <a:defRPr/>
            </a:pPr>
            <a:r>
              <a:rPr lang="en-GB" altLang="en-US" sz="2000" dirty="0" smtClean="0"/>
              <a:t>We can easily show some aspects of this in OpenGL Automatically</a:t>
            </a:r>
          </a:p>
          <a:p>
            <a:pPr lvl="2" eaLnBrk="1" hangingPunct="1">
              <a:defRPr/>
            </a:pPr>
            <a:r>
              <a:rPr lang="en-GB" altLang="en-US" sz="1800" dirty="0" smtClean="0"/>
              <a:t>Reduced illumination on sides of objects not facing light</a:t>
            </a:r>
          </a:p>
          <a:p>
            <a:pPr lvl="1" eaLnBrk="1" hangingPunct="1">
              <a:defRPr/>
            </a:pPr>
            <a:r>
              <a:rPr lang="en-GB" altLang="en-US" sz="2000" dirty="0" smtClean="0"/>
              <a:t>But this does not even begin to cover all the aspects of shadowing and other related effects</a:t>
            </a:r>
          </a:p>
          <a:p>
            <a:pPr lvl="1" eaLnBrk="1" hangingPunct="1">
              <a:defRPr/>
            </a:pPr>
            <a:r>
              <a:rPr lang="en-GB" altLang="en-US" sz="2000" dirty="0" smtClean="0"/>
              <a:t>There are many techniques which we can use to re-create these behaviours and increase the realism of our own scene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 scene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Here is the simple scene we will be adding shadows to</a:t>
            </a:r>
          </a:p>
          <a:p>
            <a:pPr lvl="1"/>
            <a:r>
              <a:rPr lang="en-GB" altLang="en-US" smtClean="0"/>
              <a:t>A light</a:t>
            </a:r>
          </a:p>
          <a:p>
            <a:pPr lvl="1"/>
            <a:r>
              <a:rPr lang="en-GB" altLang="en-US" smtClean="0"/>
              <a:t>Floor</a:t>
            </a:r>
          </a:p>
          <a:p>
            <a:pPr lvl="1"/>
            <a:r>
              <a:rPr lang="en-GB" altLang="en-US" smtClean="0"/>
              <a:t>Floating object (teapot)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The scene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481138"/>
            <a:ext cx="7123112" cy="534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Shadow imposter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smtClean="0"/>
              <a:t>Enable a light</a:t>
            </a:r>
          </a:p>
          <a:p>
            <a:r>
              <a:rPr lang="en-GB" altLang="en-US" sz="2400" smtClean="0"/>
              <a:t>Render the floor</a:t>
            </a:r>
          </a:p>
          <a:p>
            <a:pPr lvl="1"/>
            <a:r>
              <a:rPr lang="en-GB" altLang="en-US" sz="2400" smtClean="0"/>
              <a:t>A simple quad with normals</a:t>
            </a:r>
          </a:p>
          <a:p>
            <a:r>
              <a:rPr lang="en-GB" altLang="en-US" sz="2400" smtClean="0"/>
              <a:t>Render the imposter</a:t>
            </a:r>
          </a:p>
          <a:p>
            <a:pPr lvl="1"/>
            <a:r>
              <a:rPr lang="en-GB" altLang="en-US" sz="2400" smtClean="0"/>
              <a:t>Disable lighting</a:t>
            </a:r>
          </a:p>
          <a:p>
            <a:pPr lvl="1"/>
            <a:r>
              <a:rPr lang="en-GB" altLang="en-US" sz="2400" smtClean="0"/>
              <a:t>Enable blending</a:t>
            </a:r>
          </a:p>
          <a:p>
            <a:pPr lvl="1"/>
            <a:r>
              <a:rPr lang="en-GB" altLang="en-US" sz="2400" smtClean="0"/>
              <a:t>Render quad with imposter texture</a:t>
            </a:r>
          </a:p>
          <a:p>
            <a:pPr lvl="1"/>
            <a:r>
              <a:rPr lang="en-GB" altLang="en-US" sz="2400" smtClean="0"/>
              <a:t>Disable blending</a:t>
            </a:r>
          </a:p>
          <a:p>
            <a:pPr lvl="1"/>
            <a:r>
              <a:rPr lang="en-GB" altLang="en-US" sz="2400" smtClean="0"/>
              <a:t>Enable lighting</a:t>
            </a:r>
          </a:p>
          <a:p>
            <a:r>
              <a:rPr lang="en-GB" altLang="en-US" sz="2400" smtClean="0"/>
              <a:t>Render object (teapot)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Shadow imposter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5572125" cy="4648200"/>
          </a:xfrm>
        </p:spPr>
        <p:txBody>
          <a:bodyPr/>
          <a:lstStyle/>
          <a:p>
            <a:r>
              <a:rPr lang="en-GB" altLang="en-US" smtClean="0"/>
              <a:t>Imposter texture looks like this</a:t>
            </a:r>
          </a:p>
          <a:p>
            <a:r>
              <a:rPr lang="en-GB" altLang="en-US" smtClean="0"/>
              <a:t>The imposter may require depth test to be disabled</a:t>
            </a:r>
          </a:p>
          <a:p>
            <a:pPr lvl="1"/>
            <a:r>
              <a:rPr lang="en-GB" altLang="en-US" smtClean="0"/>
              <a:t>Or to be translated a very small amount</a:t>
            </a:r>
          </a:p>
          <a:p>
            <a:pPr lvl="1"/>
            <a:r>
              <a:rPr lang="en-GB" altLang="en-US" smtClean="0"/>
              <a:t>To stop z-fighting with floor</a:t>
            </a:r>
          </a:p>
          <a:p>
            <a:pPr lvl="1"/>
            <a:r>
              <a:rPr lang="en-GB" altLang="en-US" smtClean="0"/>
              <a:t>Use the stencil to determine if the imposter should be rendered</a:t>
            </a:r>
          </a:p>
        </p:txBody>
      </p:sp>
      <p:pic>
        <p:nvPicPr>
          <p:cNvPr id="34820" name="Picture 2" descr="\\vmwfil01\homedrives23$\p513692\Teaching\2014-2015\AG0800a\Code\impos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276475"/>
            <a:ext cx="3105150" cy="3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525"/>
            <a:ext cx="7772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57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12 impo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1447800"/>
            <a:ext cx="5945187" cy="4648200"/>
          </a:xfrm>
        </p:spPr>
      </p:pic>
    </p:spTree>
    <p:extLst>
      <p:ext uri="{BB962C8B-B14F-4D97-AF65-F5344CB8AC3E}">
        <p14:creationId xmlns:p14="http://schemas.microsoft.com/office/powerpoint/2010/main" val="93015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525"/>
            <a:ext cx="7772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07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Planar shadow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Same example scenario</a:t>
            </a:r>
          </a:p>
          <a:p>
            <a:pPr lvl="1"/>
            <a:r>
              <a:rPr lang="en-GB" altLang="en-US" dirty="0" smtClean="0"/>
              <a:t>Light, teapot, floor</a:t>
            </a:r>
          </a:p>
          <a:p>
            <a:r>
              <a:rPr lang="en-GB" altLang="en-US" dirty="0" smtClean="0"/>
              <a:t>This time we will create a shadow matrix that will deform our shape (teapot) to create the shadow</a:t>
            </a:r>
          </a:p>
          <a:p>
            <a:r>
              <a:rPr lang="en-GB" altLang="en-US" dirty="0" smtClean="0"/>
              <a:t>For this we need a few extra things</a:t>
            </a:r>
          </a:p>
          <a:p>
            <a:pPr lvl="1"/>
            <a:r>
              <a:rPr lang="en-GB" altLang="en-US" dirty="0" smtClean="0"/>
              <a:t>A matrix</a:t>
            </a:r>
          </a:p>
          <a:p>
            <a:pPr lvl="2"/>
            <a:r>
              <a:rPr lang="en-GB" altLang="en-US" dirty="0" smtClean="0"/>
              <a:t>float  </a:t>
            </a:r>
            <a:r>
              <a:rPr lang="en-GB" altLang="en-US" dirty="0" err="1" smtClean="0"/>
              <a:t>shadowMatrix</a:t>
            </a:r>
            <a:r>
              <a:rPr lang="en-GB" altLang="en-US" dirty="0" smtClean="0"/>
              <a:t>[16]</a:t>
            </a:r>
          </a:p>
          <a:p>
            <a:pPr lvl="1"/>
            <a:r>
              <a:rPr lang="en-GB" altLang="en-US" dirty="0" smtClean="0"/>
              <a:t>A plane that matches the floor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Shadows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In games, essentially we have two options</a:t>
            </a:r>
          </a:p>
          <a:p>
            <a:pPr lvl="1" eaLnBrk="1" hangingPunct="1"/>
            <a:r>
              <a:rPr lang="en-GB" altLang="en-US" smtClean="0"/>
              <a:t>Pre-calculated</a:t>
            </a:r>
          </a:p>
          <a:p>
            <a:pPr lvl="1" eaLnBrk="1" hangingPunct="1"/>
            <a:r>
              <a:rPr lang="en-GB" altLang="en-US" smtClean="0"/>
              <a:t>Real-time Shadows</a:t>
            </a:r>
          </a:p>
          <a:p>
            <a:pPr eaLnBrk="1" hangingPunct="1"/>
            <a:r>
              <a:rPr lang="en-GB" altLang="en-US" smtClean="0"/>
              <a:t>These are two separate problems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GB" sz="2400" dirty="0" smtClean="0"/>
              <a:t>Setup the values presenting our </a:t>
            </a:r>
            <a:r>
              <a:rPr lang="en-GB" sz="2400" dirty="0" smtClean="0"/>
              <a:t>floor</a:t>
            </a:r>
          </a:p>
          <a:p>
            <a:pPr>
              <a:lnSpc>
                <a:spcPct val="120000"/>
              </a:lnSpc>
              <a:defRPr/>
            </a:pPr>
            <a:r>
              <a:rPr lang="en-GB" sz="2400" dirty="0" smtClean="0"/>
              <a:t>Really only need two vectors to describe the plane</a:t>
            </a:r>
          </a:p>
          <a:p>
            <a:pPr lvl="1">
              <a:lnSpc>
                <a:spcPct val="120000"/>
              </a:lnSpc>
              <a:defRPr/>
            </a:pPr>
            <a:r>
              <a:rPr lang="en-GB" sz="2400" dirty="0" smtClean="0"/>
              <a:t>But with this it would be possible to render the floor with the data</a:t>
            </a:r>
            <a:endParaRPr lang="en-GB" sz="2400" dirty="0" smtClean="0"/>
          </a:p>
          <a:p>
            <a:endParaRPr lang="en-GB" sz="2000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GLfloat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floorVerts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{ -1.f, -1.f, -1.f,</a:t>
            </a:r>
            <a:r>
              <a:rPr lang="en-GB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//top left</a:t>
            </a:r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-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1.f, -1.f, 1.f,</a:t>
            </a:r>
            <a:r>
              <a:rPr lang="en-GB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bottom left</a:t>
            </a:r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1.f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-1.f, 1.f,</a:t>
            </a:r>
            <a:r>
              <a:rPr lang="en-GB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//bottom right</a:t>
            </a:r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1.f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-1.f, -1.f };</a:t>
            </a:r>
            <a:r>
              <a:rPr lang="en-GB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top right</a:t>
            </a:r>
            <a:endParaRPr lang="en-GB" sz="2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Generate shadow matrix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I will provide this function</a:t>
            </a:r>
          </a:p>
          <a:p>
            <a:r>
              <a:rPr lang="en-GB" altLang="en-US" sz="2400" dirty="0" smtClean="0"/>
              <a:t>It creates a projection matrix based on the lights position and the plane that represents the floor</a:t>
            </a:r>
          </a:p>
          <a:p>
            <a:r>
              <a:rPr lang="en-GB" altLang="en-US" sz="2400" dirty="0" smtClean="0"/>
              <a:t>When applied the transformation will flatten an object onto the plane based on the lights position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Render process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000" dirty="0" smtClean="0"/>
              <a:t>Setup light</a:t>
            </a:r>
          </a:p>
          <a:p>
            <a:r>
              <a:rPr lang="en-GB" altLang="en-US" sz="2000" dirty="0" smtClean="0"/>
              <a:t>Define plane</a:t>
            </a:r>
          </a:p>
          <a:p>
            <a:r>
              <a:rPr lang="en-GB" altLang="en-US" sz="2000" dirty="0" smtClean="0"/>
              <a:t>Generate shadow matrix, using</a:t>
            </a:r>
          </a:p>
          <a:p>
            <a:pPr lvl="1"/>
            <a:r>
              <a:rPr lang="en-GB" altLang="en-US" sz="2000" dirty="0" smtClean="0"/>
              <a:t>Empty shadow matrix </a:t>
            </a:r>
            <a:r>
              <a:rPr lang="en-GB" altLang="en-US" sz="2000" dirty="0" smtClean="0"/>
              <a:t>variable (within the class)</a:t>
            </a:r>
            <a:endParaRPr lang="en-GB" altLang="en-US" sz="2000" dirty="0" smtClean="0"/>
          </a:p>
          <a:p>
            <a:pPr lvl="1"/>
            <a:r>
              <a:rPr lang="en-GB" altLang="en-US" sz="2000" dirty="0" smtClean="0"/>
              <a:t>Light position</a:t>
            </a:r>
          </a:p>
          <a:p>
            <a:pPr lvl="1"/>
            <a:r>
              <a:rPr lang="en-GB" altLang="en-US" sz="2000" dirty="0" smtClean="0"/>
              <a:t>Plane object</a:t>
            </a:r>
          </a:p>
          <a:p>
            <a:r>
              <a:rPr lang="en-GB" altLang="en-US" sz="2000" dirty="0" smtClean="0"/>
              <a:t>Render floor</a:t>
            </a:r>
          </a:p>
          <a:p>
            <a:r>
              <a:rPr lang="en-GB" altLang="en-US" sz="2000" dirty="0" smtClean="0"/>
              <a:t>Render shadow</a:t>
            </a:r>
          </a:p>
          <a:p>
            <a:pPr lvl="1"/>
            <a:r>
              <a:rPr lang="en-GB" altLang="en-US" sz="2000" dirty="0" smtClean="0"/>
              <a:t>Disable depth test, lighting and texture</a:t>
            </a:r>
          </a:p>
          <a:p>
            <a:pPr lvl="1"/>
            <a:r>
              <a:rPr lang="en-GB" altLang="en-US" sz="2000" dirty="0" smtClean="0"/>
              <a:t>Apply shadow matrix transform</a:t>
            </a:r>
          </a:p>
          <a:p>
            <a:pPr lvl="1"/>
            <a:r>
              <a:rPr lang="en-GB" altLang="en-US" sz="2000" dirty="0" smtClean="0"/>
              <a:t>Render object (with translate, rotate and scale if required)</a:t>
            </a:r>
          </a:p>
          <a:p>
            <a:pPr lvl="1"/>
            <a:r>
              <a:rPr lang="en-GB" altLang="en-US" sz="2000" dirty="0" smtClean="0"/>
              <a:t>Re-enable lighting, depth test and texture</a:t>
            </a:r>
          </a:p>
          <a:p>
            <a:r>
              <a:rPr lang="en-GB" altLang="en-US" sz="2000" dirty="0" smtClean="0"/>
              <a:t>Render object with corresponding translate, rotate and scale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686800" cy="5077544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glDisable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GL_DEPTH_TEST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glDisable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GL_LIGHTING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glDisable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GL_TEXTURE_2D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glColor3f(0.1f, 0.1f, 0.1f); </a:t>
            </a:r>
            <a:r>
              <a:rPr lang="en-GB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Shadow's </a:t>
            </a:r>
            <a:r>
              <a:rPr lang="en-GB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colour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glPushMatrix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400050" lvl="1" indent="0">
              <a:buNone/>
            </a:pP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glMultMatrixf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GB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GLfloat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*)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shadowMatrix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400050" lvl="1" indent="0">
              <a:buNone/>
            </a:pPr>
            <a:r>
              <a:rPr lang="en-GB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//translate to floor and draw shadow, remember to match any transforms on the object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glTranslatef</a:t>
            </a:r>
            <a:r>
              <a:rPr lang="en-GB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(0.f, 1.f, 0.f);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glRotatef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(rotation, </a:t>
            </a:r>
            <a:r>
              <a:rPr lang="en-GB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0.f, 1.f, 0.f);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glScalef</a:t>
            </a:r>
            <a:r>
              <a:rPr lang="en-GB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(0.2f, 0.2f, 0.2f);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model.render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400050" lvl="1" indent="0">
              <a:buNone/>
            </a:pP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glPopMatrix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glColor3f(1.0f, 1.0f, 1.0f); </a:t>
            </a:r>
            <a:r>
              <a:rPr lang="en-GB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glEnable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GL_DEPTH_TEST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glEnable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GL_LIGHTING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glEnable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GL_TEXTURE_2D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altLang="en-US" sz="1400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//render object</a:t>
            </a:r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glPushMatrix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400050" lvl="1" indent="0">
              <a:buNone/>
            </a:pP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glTranslatef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(0.f, 1.f, 0.f);</a:t>
            </a:r>
          </a:p>
          <a:p>
            <a:pPr marL="400050" lvl="1" indent="0">
              <a:buNone/>
            </a:pP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glRotatef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(rotation, 0.f, 1.f, 0.f);</a:t>
            </a:r>
          </a:p>
          <a:p>
            <a:pPr marL="400050" lvl="1" indent="0">
              <a:buNone/>
            </a:pP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glScalef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(0.2f, 0.2f, 0.2f);</a:t>
            </a:r>
          </a:p>
          <a:p>
            <a:pPr marL="400050" lvl="1" indent="0">
              <a:buNone/>
            </a:pP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model.render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glPopMatrix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GB" altLang="en-US" sz="2400" dirty="0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525"/>
            <a:ext cx="7772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17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12 shadow matrix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1447800"/>
            <a:ext cx="5945187" cy="4648200"/>
          </a:xfrm>
        </p:spPr>
      </p:pic>
    </p:spTree>
    <p:extLst>
      <p:ext uri="{BB962C8B-B14F-4D97-AF65-F5344CB8AC3E}">
        <p14:creationId xmlns:p14="http://schemas.microsoft.com/office/powerpoint/2010/main" val="365582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Normal, light directly above</a:t>
            </a: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Move the light up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Light moved up</a:t>
            </a: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Shadows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3200" dirty="0" smtClean="0"/>
              <a:t>Pre-Calculated shadows</a:t>
            </a:r>
          </a:p>
          <a:p>
            <a:pPr lvl="1" eaLnBrk="1" hangingPunct="1"/>
            <a:r>
              <a:rPr lang="en-GB" altLang="en-US" dirty="0" smtClean="0"/>
              <a:t>Typically shown in the level environment as part of a </a:t>
            </a:r>
            <a:r>
              <a:rPr lang="en-GB" altLang="en-US" dirty="0" err="1" smtClean="0"/>
              <a:t>lightmap</a:t>
            </a:r>
            <a:r>
              <a:rPr lang="en-GB" altLang="en-US" dirty="0" smtClean="0"/>
              <a:t> created for the level itself at compile time</a:t>
            </a:r>
          </a:p>
          <a:p>
            <a:pPr lvl="1" eaLnBrk="1" hangingPunct="1"/>
            <a:r>
              <a:rPr lang="en-GB" altLang="en-US" dirty="0" smtClean="0"/>
              <a:t>Rendered with a multi-textured effect</a:t>
            </a:r>
          </a:p>
          <a:p>
            <a:pPr lvl="1" eaLnBrk="1" hangingPunct="1"/>
            <a:r>
              <a:rPr lang="en-GB" altLang="en-US" dirty="0" smtClean="0"/>
              <a:t>These tend to be from static light sources onto static objects</a:t>
            </a:r>
          </a:p>
          <a:p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Move the light closer to the object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Closer</a:t>
            </a:r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Challenges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Shadows are not limited to the floor object</a:t>
            </a:r>
          </a:p>
          <a:p>
            <a:r>
              <a:rPr lang="en-GB" altLang="en-US" smtClean="0"/>
              <a:t>Be careful when positioning the light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Not to close though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Not to close</a:t>
            </a:r>
          </a:p>
        </p:txBody>
      </p:sp>
      <p:pic>
        <p:nvPicPr>
          <p:cNvPr id="542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Whoops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Requires the stencil buffer to be used to cull the shadow from protruding beyond the edge of the shadow receiver</a:t>
            </a:r>
          </a:p>
          <a:p>
            <a:endParaRPr lang="en-GB" altLang="en-US" smtClean="0"/>
          </a:p>
          <a:p>
            <a:r>
              <a:rPr lang="en-GB" altLang="en-US" smtClean="0"/>
              <a:t>BUT</a:t>
            </a:r>
          </a:p>
          <a:p>
            <a:endParaRPr lang="en-GB" altLang="en-US" smtClean="0"/>
          </a:p>
          <a:p>
            <a:r>
              <a:rPr lang="en-GB" altLang="en-US" smtClean="0"/>
              <a:t>I’m </a:t>
            </a:r>
            <a:r>
              <a:rPr lang="en-GB" altLang="en-US" b="1" smtClean="0"/>
              <a:t>not</a:t>
            </a:r>
            <a:r>
              <a:rPr lang="en-GB" altLang="en-US" smtClean="0"/>
              <a:t> going to show you how </a:t>
            </a:r>
            <a:r>
              <a:rPr lang="en-GB" altLang="en-US" smtClean="0">
                <a:sym typeface="Wingdings" pitchFamily="2" charset="2"/>
              </a:rPr>
              <a:t> </a:t>
            </a:r>
            <a:endParaRPr lang="en-GB" altLang="en-US" smtClean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Shadow volume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Using the lights position and a object (shadow caster)</a:t>
            </a:r>
          </a:p>
          <a:p>
            <a:pPr lvl="1"/>
            <a:r>
              <a:rPr lang="en-GB" altLang="en-US" smtClean="0"/>
              <a:t>Create a shadow volume</a:t>
            </a:r>
          </a:p>
          <a:p>
            <a:r>
              <a:rPr lang="en-GB" altLang="en-US" smtClean="0"/>
              <a:t>Stencil buffer is used to determine if an object falls in shadow</a:t>
            </a:r>
          </a:p>
          <a:p>
            <a:pPr lvl="1"/>
            <a:r>
              <a:rPr lang="en-GB" altLang="en-US" smtClean="0"/>
              <a:t>Requires rendering parts of the scene multiple times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Shadow volume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3843338" cy="4648200"/>
          </a:xfrm>
        </p:spPr>
        <p:txBody>
          <a:bodyPr/>
          <a:lstStyle/>
          <a:p>
            <a:r>
              <a:rPr lang="en-GB" altLang="en-US" smtClean="0"/>
              <a:t>Created using the light position and the vertices of the shadow caster</a:t>
            </a:r>
          </a:p>
          <a:p>
            <a:r>
              <a:rPr lang="en-GB" altLang="en-US" smtClean="0"/>
              <a:t>Extending them to create the shadow volume</a:t>
            </a:r>
          </a:p>
          <a:p>
            <a:r>
              <a:rPr lang="en-GB" altLang="en-US" smtClean="0"/>
              <a:t>I will provide example functions</a:t>
            </a: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062288"/>
            <a:ext cx="4935537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Shadows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GB" altLang="en-US" sz="3200" dirty="0" smtClean="0"/>
              <a:t>Real-time shadows</a:t>
            </a:r>
          </a:p>
          <a:p>
            <a:pPr marL="800100" lvl="3" indent="-342900"/>
            <a:r>
              <a:rPr lang="en-GB" altLang="en-US" sz="2800" dirty="0" smtClean="0"/>
              <a:t>Shadows generated by moving objects / light sources in the game</a:t>
            </a:r>
          </a:p>
          <a:p>
            <a:pPr marL="800100" lvl="3" indent="-342900"/>
            <a:r>
              <a:rPr lang="en-GB" altLang="en-US" sz="2800" dirty="0" smtClean="0"/>
              <a:t>Usually important things such as the player or NPC’s</a:t>
            </a:r>
          </a:p>
          <a:p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Shadow volume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extendVertex()</a:t>
            </a:r>
          </a:p>
          <a:p>
            <a:pPr lvl="1"/>
            <a:r>
              <a:rPr lang="en-GB" altLang="en-US" smtClean="0"/>
              <a:t>Given a vertex position</a:t>
            </a:r>
          </a:p>
          <a:p>
            <a:pPr lvl="1"/>
            <a:r>
              <a:rPr lang="en-GB" altLang="en-US" smtClean="0"/>
              <a:t>Light position</a:t>
            </a:r>
          </a:p>
          <a:p>
            <a:pPr lvl="1"/>
            <a:r>
              <a:rPr lang="en-GB" altLang="en-US" smtClean="0"/>
              <a:t>Extend value</a:t>
            </a:r>
          </a:p>
          <a:p>
            <a:pPr lvl="1"/>
            <a:r>
              <a:rPr lang="en-GB" altLang="en-US" smtClean="0"/>
              <a:t>Creates a new vertex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Shadow volume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Build shadow volume ()</a:t>
            </a:r>
          </a:p>
          <a:p>
            <a:pPr lvl="1"/>
            <a:r>
              <a:rPr lang="en-GB" altLang="en-US" smtClean="0"/>
              <a:t>Given shadow caster data</a:t>
            </a:r>
          </a:p>
          <a:p>
            <a:pPr lvl="1"/>
            <a:r>
              <a:rPr lang="en-GB" altLang="en-US" smtClean="0"/>
              <a:t>Light position</a:t>
            </a:r>
          </a:p>
          <a:p>
            <a:pPr lvl="1"/>
            <a:r>
              <a:rPr lang="en-GB" altLang="en-US" smtClean="0"/>
              <a:t>Extend value</a:t>
            </a:r>
          </a:p>
          <a:p>
            <a:r>
              <a:rPr lang="en-GB" altLang="en-US" smtClean="0"/>
              <a:t>Builds a shadow volume</a:t>
            </a:r>
          </a:p>
          <a:p>
            <a:pPr lvl="1"/>
            <a:r>
              <a:rPr lang="en-GB" altLang="en-US" smtClean="0"/>
              <a:t>Calls extend vertex()</a:t>
            </a:r>
          </a:p>
          <a:p>
            <a:pPr lvl="1"/>
            <a:r>
              <a:rPr lang="en-GB" altLang="en-US" smtClean="0"/>
              <a:t>Create the shadow volume shape</a:t>
            </a:r>
          </a:p>
          <a:p>
            <a:pPr lvl="1"/>
            <a:r>
              <a:rPr lang="en-GB" altLang="en-US" smtClean="0"/>
              <a:t>Stores it in a display list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The scene similar to before</a:t>
            </a:r>
          </a:p>
          <a:p>
            <a:pPr lvl="1"/>
            <a:r>
              <a:rPr lang="en-GB" altLang="en-US" smtClean="0"/>
              <a:t>Floor</a:t>
            </a:r>
          </a:p>
          <a:p>
            <a:pPr lvl="1"/>
            <a:r>
              <a:rPr lang="en-GB" altLang="en-US" smtClean="0"/>
              <a:t>Object (teapot)</a:t>
            </a:r>
          </a:p>
          <a:p>
            <a:pPr lvl="1"/>
            <a:r>
              <a:rPr lang="en-GB" altLang="en-US" smtClean="0"/>
              <a:t>Added a shadow caster 	(quad above the teapot)</a:t>
            </a:r>
          </a:p>
          <a:p>
            <a:r>
              <a:rPr lang="en-GB" altLang="en-US" smtClean="0"/>
              <a:t>The whole scene will be re-render several times</a:t>
            </a:r>
          </a:p>
          <a:p>
            <a:pPr lvl="1"/>
            <a:r>
              <a:rPr lang="en-GB" altLang="en-US" smtClean="0"/>
              <a:t>To make this easier all the calls to render the above have been combined into a single function</a:t>
            </a:r>
          </a:p>
          <a:p>
            <a:pPr lvl="1"/>
            <a:r>
              <a:rPr lang="en-GB" altLang="en-US" smtClean="0"/>
              <a:t>renderScene()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525"/>
            <a:ext cx="7772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045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Putting it all together</a:t>
            </a:r>
          </a:p>
          <a:p>
            <a:r>
              <a:rPr lang="en-GB" altLang="en-US" dirty="0" smtClean="0"/>
              <a:t>Render</a:t>
            </a:r>
          </a:p>
          <a:p>
            <a:pPr lvl="1"/>
            <a:r>
              <a:rPr lang="en-GB" altLang="en-US" dirty="0" smtClean="0"/>
              <a:t>Setup and enable light</a:t>
            </a:r>
          </a:p>
          <a:p>
            <a:pPr lvl="1"/>
            <a:r>
              <a:rPr lang="en-GB" altLang="en-US" dirty="0" smtClean="0"/>
              <a:t>Build shadow volume (shadow caster, light </a:t>
            </a:r>
            <a:r>
              <a:rPr lang="en-GB" altLang="en-US" dirty="0" smtClean="0"/>
              <a:t>position </a:t>
            </a:r>
            <a:r>
              <a:rPr lang="en-GB" altLang="en-US" dirty="0" smtClean="0"/>
              <a:t>)</a:t>
            </a:r>
          </a:p>
          <a:p>
            <a:pPr lvl="1"/>
            <a:r>
              <a:rPr lang="en-GB" altLang="en-US" dirty="0" smtClean="0"/>
              <a:t>Disable rendering to frame buffer</a:t>
            </a:r>
          </a:p>
          <a:p>
            <a:pPr lvl="2"/>
            <a:r>
              <a:rPr lang="en-GB" altLang="en-US" dirty="0" smtClean="0"/>
              <a:t>So we can render only to depth buffer</a:t>
            </a:r>
          </a:p>
          <a:p>
            <a:pPr lvl="1"/>
            <a:r>
              <a:rPr lang="en-GB" altLang="en-US" dirty="0" smtClean="0"/>
              <a:t>Render scene ()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Cull back face</a:t>
            </a:r>
          </a:p>
          <a:p>
            <a:r>
              <a:rPr lang="en-GB" altLang="en-US" smtClean="0"/>
              <a:t>Enable stencil test</a:t>
            </a:r>
          </a:p>
          <a:p>
            <a:r>
              <a:rPr lang="en-GB" altLang="en-US" smtClean="0"/>
              <a:t>Turn of writing to depth buffer (still do depth test, but do not update buffer)</a:t>
            </a:r>
          </a:p>
          <a:p>
            <a:r>
              <a:rPr lang="en-GB" altLang="en-US" smtClean="0"/>
              <a:t>Stencil function (always , 0, 0)</a:t>
            </a:r>
          </a:p>
          <a:p>
            <a:r>
              <a:rPr lang="en-GB" altLang="en-US" smtClean="0"/>
              <a:t>Stencil op (keep, keep, increment)</a:t>
            </a:r>
          </a:p>
          <a:p>
            <a:r>
              <a:rPr lang="en-GB" altLang="en-US" smtClean="0"/>
              <a:t>Render shadow volume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Stencil op ( keep, keep, decrement)</a:t>
            </a:r>
          </a:p>
          <a:p>
            <a:r>
              <a:rPr lang="en-GB" altLang="en-US" smtClean="0"/>
              <a:t>Cull front face</a:t>
            </a:r>
          </a:p>
          <a:p>
            <a:r>
              <a:rPr lang="en-GB" altLang="en-US" smtClean="0"/>
              <a:t>Render shadow volume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 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Re-enable depth mask</a:t>
            </a:r>
          </a:p>
          <a:p>
            <a:r>
              <a:rPr lang="en-GB" altLang="en-US" smtClean="0"/>
              <a:t>Re-enable render to frame buffer</a:t>
            </a:r>
          </a:p>
          <a:p>
            <a:r>
              <a:rPr lang="en-GB" altLang="en-US" smtClean="0"/>
              <a:t>Stencil op (keep, keep, keep)</a:t>
            </a:r>
          </a:p>
          <a:p>
            <a:r>
              <a:rPr lang="en-GB" altLang="en-US" smtClean="0"/>
              <a:t>Disable cull face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 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(render shadow part of scene)</a:t>
            </a:r>
          </a:p>
          <a:p>
            <a:pPr lvl="1"/>
            <a:r>
              <a:rPr lang="en-GB" altLang="en-US" smtClean="0"/>
              <a:t>Stencil function (equal, 1, 1)</a:t>
            </a:r>
          </a:p>
          <a:p>
            <a:pPr lvl="1"/>
            <a:r>
              <a:rPr lang="en-GB" altLang="en-US" smtClean="0"/>
              <a:t>Turn off light</a:t>
            </a:r>
          </a:p>
          <a:p>
            <a:pPr lvl="1"/>
            <a:r>
              <a:rPr lang="en-GB" altLang="en-US" smtClean="0"/>
              <a:t>Render scene ()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Example 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(render lit part)</a:t>
            </a:r>
          </a:p>
          <a:p>
            <a:pPr lvl="1"/>
            <a:r>
              <a:rPr lang="en-GB" altLang="en-US" smtClean="0"/>
              <a:t>Stencil function (equal, 0, 1)</a:t>
            </a:r>
          </a:p>
          <a:p>
            <a:pPr lvl="1"/>
            <a:r>
              <a:rPr lang="en-GB" altLang="en-US" smtClean="0"/>
              <a:t>Turn on light</a:t>
            </a:r>
          </a:p>
          <a:p>
            <a:pPr lvl="1"/>
            <a:r>
              <a:rPr lang="en-GB" altLang="en-US" smtClean="0"/>
              <a:t>Render scene()</a:t>
            </a:r>
          </a:p>
          <a:p>
            <a:r>
              <a:rPr lang="en-GB" altLang="en-US" smtClean="0"/>
              <a:t>Tidy up</a:t>
            </a:r>
          </a:p>
          <a:p>
            <a:pPr lvl="1"/>
            <a:r>
              <a:rPr lang="en-GB" altLang="en-US" smtClean="0"/>
              <a:t>Disable stencil test</a:t>
            </a:r>
          </a:p>
          <a:p>
            <a:pPr lvl="1"/>
            <a:r>
              <a:rPr lang="en-GB" altLang="en-US" smtClean="0"/>
              <a:t>In my example I also render the shadow volume outline so you can see 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Shadows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Considerations</a:t>
            </a:r>
          </a:p>
          <a:p>
            <a:pPr lvl="1" eaLnBrk="1" hangingPunct="1"/>
            <a:r>
              <a:rPr lang="en-GB" altLang="en-US" dirty="0" smtClean="0"/>
              <a:t>Though it is possible to quite accurately simulate shadows it doesn’t mean we SHOULD</a:t>
            </a:r>
          </a:p>
          <a:p>
            <a:pPr lvl="1" eaLnBrk="1" hangingPunct="1"/>
            <a:r>
              <a:rPr lang="en-GB" altLang="en-US" dirty="0" smtClean="0"/>
              <a:t>Performance is paramount</a:t>
            </a:r>
          </a:p>
          <a:p>
            <a:pPr lvl="1" eaLnBrk="1" hangingPunct="1"/>
            <a:r>
              <a:rPr lang="en-GB" altLang="en-US" dirty="0" smtClean="0"/>
              <a:t>If the nature of the game means that the player wouldn’t ever see that the rendered shadow isn't accurate, do not make it accurate</a:t>
            </a:r>
          </a:p>
          <a:p>
            <a:pPr lvl="1" eaLnBrk="1" hangingPunct="1"/>
            <a:r>
              <a:rPr lang="en-GB" altLang="en-US" dirty="0" smtClean="0"/>
              <a:t>Keep requirements of the game in mind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525"/>
            <a:ext cx="7772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457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12 shadow volu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1447800"/>
            <a:ext cx="5945187" cy="4648200"/>
          </a:xfrm>
        </p:spPr>
      </p:pic>
    </p:spTree>
    <p:extLst>
      <p:ext uri="{BB962C8B-B14F-4D97-AF65-F5344CB8AC3E}">
        <p14:creationId xmlns:p14="http://schemas.microsoft.com/office/powerpoint/2010/main" val="174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525"/>
            <a:ext cx="7772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361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Shadow volume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Can control size of shadow volume (extend / extrusion value) </a:t>
            </a:r>
          </a:p>
          <a:p>
            <a:pPr lvl="1"/>
            <a:r>
              <a:rPr lang="en-GB" altLang="en-US" sz="2400" dirty="0" smtClean="0"/>
              <a:t>Reduce risk of shadows appearing on other geometry</a:t>
            </a:r>
          </a:p>
          <a:p>
            <a:r>
              <a:rPr lang="en-GB" altLang="en-US" sz="2400" dirty="0" smtClean="0"/>
              <a:t>This is a fairly simple example of a shadow volume. It demonstrates the basics required to create a shadow volume but doesn’t handle special case problems</a:t>
            </a:r>
          </a:p>
          <a:p>
            <a:pPr lvl="1"/>
            <a:r>
              <a:rPr lang="en-GB" altLang="en-US" sz="2400" dirty="0" smtClean="0"/>
              <a:t>Camera inside the shadow volume</a:t>
            </a:r>
          </a:p>
          <a:p>
            <a:pPr lvl="1"/>
            <a:r>
              <a:rPr lang="en-GB" altLang="en-US" sz="2400" dirty="0" smtClean="0"/>
              <a:t>Producing shadow volumes of more complex objects which requires edge detection</a:t>
            </a:r>
          </a:p>
          <a:p>
            <a:pPr lvl="1"/>
            <a:r>
              <a:rPr lang="en-GB" altLang="en-US" sz="2400" dirty="0" smtClean="0"/>
              <a:t>It also doesn’t like it if the shadow caster </a:t>
            </a:r>
            <a:r>
              <a:rPr lang="en-GB" altLang="en-US" sz="2400" dirty="0" smtClean="0"/>
              <a:t>moves</a:t>
            </a:r>
            <a:endParaRPr lang="en-GB" altLang="en-US" sz="2400" dirty="0"/>
          </a:p>
          <a:p>
            <a:pPr lvl="1"/>
            <a:r>
              <a:rPr lang="en-GB" altLang="en-US" sz="2400" dirty="0" smtClean="0"/>
              <a:t>Should handle the light moving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Recommended Reading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err="1" smtClean="0"/>
              <a:t>Nehe</a:t>
            </a:r>
            <a:r>
              <a:rPr lang="en-GB" altLang="en-US" dirty="0" smtClean="0"/>
              <a:t> shadow volume tutorial</a:t>
            </a:r>
          </a:p>
          <a:p>
            <a:pPr lvl="1"/>
            <a:r>
              <a:rPr lang="en-GB" altLang="en-US" dirty="0" smtClean="0">
                <a:hlinkClick r:id="rId3"/>
              </a:rPr>
              <a:t>http://nehe.gamedev.net/tutorial/shadows/16010/</a:t>
            </a:r>
            <a:r>
              <a:rPr lang="en-GB" altLang="en-US" dirty="0" smtClean="0"/>
              <a:t> </a:t>
            </a:r>
          </a:p>
          <a:p>
            <a:pPr eaLnBrk="1" hangingPunct="1"/>
            <a:endParaRPr lang="en-GB" altLang="en-US" dirty="0" smtClean="0"/>
          </a:p>
          <a:p>
            <a:pPr eaLnBrk="1" hangingPunct="1"/>
            <a:r>
              <a:rPr lang="en-GB" altLang="en-US" dirty="0" smtClean="0"/>
              <a:t>Books</a:t>
            </a:r>
          </a:p>
          <a:p>
            <a:pPr lvl="1" eaLnBrk="1" hangingPunct="1"/>
            <a:r>
              <a:rPr lang="en-GB" altLang="en-US" dirty="0" smtClean="0"/>
              <a:t>Real-time Rendering –Moller / Haines</a:t>
            </a:r>
          </a:p>
          <a:p>
            <a:pPr lvl="1" eaLnBrk="1" hangingPunct="1"/>
            <a:r>
              <a:rPr lang="en-GB" altLang="en-US" dirty="0" smtClean="0"/>
              <a:t>Shadow mapping – Big Blue book of OpenGL Chapter 14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The labs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Investigate a shadow technique of your choice</a:t>
            </a:r>
          </a:p>
          <a:p>
            <a:pPr lvl="1"/>
            <a:r>
              <a:rPr lang="en-GB" altLang="en-US" dirty="0" smtClean="0"/>
              <a:t>Shadow Imposter</a:t>
            </a:r>
          </a:p>
          <a:p>
            <a:pPr lvl="1"/>
            <a:r>
              <a:rPr lang="en-GB" altLang="en-US" dirty="0" smtClean="0"/>
              <a:t>Planar shadow</a:t>
            </a:r>
          </a:p>
          <a:p>
            <a:pPr lvl="1"/>
            <a:r>
              <a:rPr lang="en-GB" altLang="en-US" dirty="0" smtClean="0"/>
              <a:t>Shadow volume</a:t>
            </a:r>
          </a:p>
          <a:p>
            <a:r>
              <a:rPr lang="en-GB" altLang="en-US" dirty="0" smtClean="0"/>
              <a:t>Use lab time for catch up and coursework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Shadows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Many types of shadows</a:t>
            </a:r>
          </a:p>
          <a:p>
            <a:pPr lvl="1"/>
            <a:r>
              <a:rPr lang="en-GB" altLang="en-US" smtClean="0"/>
              <a:t>Shadow imposter</a:t>
            </a:r>
          </a:p>
          <a:p>
            <a:pPr lvl="1"/>
            <a:r>
              <a:rPr lang="en-GB" altLang="en-US" smtClean="0"/>
              <a:t>Planar projected shadow</a:t>
            </a:r>
          </a:p>
          <a:p>
            <a:pPr lvl="1"/>
            <a:r>
              <a:rPr lang="en-GB" altLang="en-US" smtClean="0"/>
              <a:t>Shadow volumes</a:t>
            </a:r>
          </a:p>
          <a:p>
            <a:pPr lvl="1"/>
            <a:r>
              <a:rPr lang="en-GB" altLang="en-US" smtClean="0"/>
              <a:t>Shadow maps</a:t>
            </a:r>
          </a:p>
          <a:p>
            <a:pPr lvl="1"/>
            <a:r>
              <a:rPr lang="en-GB" altLang="en-US" smtClean="0"/>
              <a:t>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Shadow Impostors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Concept</a:t>
            </a:r>
          </a:p>
          <a:p>
            <a:pPr lvl="1" eaLnBrk="1" hangingPunct="1"/>
            <a:r>
              <a:rPr lang="en-GB" altLang="en-US" smtClean="0"/>
              <a:t>This is the simplest cheapest option for including simple shadow detail in an application</a:t>
            </a:r>
          </a:p>
          <a:p>
            <a:pPr lvl="1" eaLnBrk="1" hangingPunct="1"/>
            <a:r>
              <a:rPr lang="en-GB" altLang="en-US" smtClean="0"/>
              <a:t>An Alpha Mapped quad placed beneath the object we wish to have a shadow</a:t>
            </a:r>
          </a:p>
          <a:p>
            <a:pPr lvl="1" eaLnBrk="1" hangingPunct="1"/>
            <a:r>
              <a:rPr lang="en-GB" altLang="en-US" smtClean="0"/>
              <a:t>Quad is textured with a generic ‘round’ shadow texture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ertay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2328</TotalTime>
  <Words>2006</Words>
  <Application>Microsoft Office PowerPoint</Application>
  <PresentationFormat>On-screen Show (4:3)</PresentationFormat>
  <Paragraphs>368</Paragraphs>
  <Slides>75</Slides>
  <Notes>14</Notes>
  <HiddenSlides>0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Consolas</vt:lpstr>
      <vt:lpstr>Tahoma</vt:lpstr>
      <vt:lpstr>Times New Roman</vt:lpstr>
      <vt:lpstr>Wingdings</vt:lpstr>
      <vt:lpstr>Abertay Design</vt:lpstr>
      <vt:lpstr>Image</vt:lpstr>
      <vt:lpstr>CMP203 Graphics Programming</vt:lpstr>
      <vt:lpstr>Realistic Rendering</vt:lpstr>
      <vt:lpstr>Realistic Rendering</vt:lpstr>
      <vt:lpstr>Shadows</vt:lpstr>
      <vt:lpstr>Shadows</vt:lpstr>
      <vt:lpstr>Shadows</vt:lpstr>
      <vt:lpstr>Shadows</vt:lpstr>
      <vt:lpstr>Shadows</vt:lpstr>
      <vt:lpstr>Shadow Impostors</vt:lpstr>
      <vt:lpstr>Shadow Impostors</vt:lpstr>
      <vt:lpstr>Mario</vt:lpstr>
      <vt:lpstr>Shadow Impostors</vt:lpstr>
      <vt:lpstr>Planer shadows</vt:lpstr>
      <vt:lpstr>Planar Projection Shadows</vt:lpstr>
      <vt:lpstr>Planar Projection Shadows</vt:lpstr>
      <vt:lpstr>Planar Projection Shadows</vt:lpstr>
      <vt:lpstr>Planar Projection Shadows</vt:lpstr>
      <vt:lpstr>Adding the stencil buffer</vt:lpstr>
      <vt:lpstr>Adding the stencil buffer</vt:lpstr>
      <vt:lpstr>Shadow volume</vt:lpstr>
      <vt:lpstr>Shadow Volume</vt:lpstr>
      <vt:lpstr>Depth pass</vt:lpstr>
      <vt:lpstr>Others</vt:lpstr>
      <vt:lpstr>Shadow volume</vt:lpstr>
      <vt:lpstr>Shadow mapping</vt:lpstr>
      <vt:lpstr>Shadow mapping</vt:lpstr>
      <vt:lpstr>Shadow mapping</vt:lpstr>
      <vt:lpstr>Shadow mapping</vt:lpstr>
      <vt:lpstr>Examples</vt:lpstr>
      <vt:lpstr>Example scene</vt:lpstr>
      <vt:lpstr>The scene</vt:lpstr>
      <vt:lpstr>Shadow imposter</vt:lpstr>
      <vt:lpstr>Shadow imposter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Planar shadow</vt:lpstr>
      <vt:lpstr>Example</vt:lpstr>
      <vt:lpstr>Generate shadow matrix</vt:lpstr>
      <vt:lpstr>Render process</vt:lpstr>
      <vt:lpstr>Example</vt:lpstr>
      <vt:lpstr>Example</vt:lpstr>
      <vt:lpstr>PowerPoint Presentation</vt:lpstr>
      <vt:lpstr>PowerPoint Presentation</vt:lpstr>
      <vt:lpstr>PowerPoint Presentation</vt:lpstr>
      <vt:lpstr>Example</vt:lpstr>
      <vt:lpstr>PowerPoint Presentation</vt:lpstr>
      <vt:lpstr>Example</vt:lpstr>
      <vt:lpstr>PowerPoint Presentation</vt:lpstr>
      <vt:lpstr>Challenges</vt:lpstr>
      <vt:lpstr>PowerPoint Presentation</vt:lpstr>
      <vt:lpstr>PowerPoint Presentation</vt:lpstr>
      <vt:lpstr>Example</vt:lpstr>
      <vt:lpstr>PowerPoint Presentation</vt:lpstr>
      <vt:lpstr>Whoops</vt:lpstr>
      <vt:lpstr>Shadow volume</vt:lpstr>
      <vt:lpstr>Shadow volume</vt:lpstr>
      <vt:lpstr>Shadow volume</vt:lpstr>
      <vt:lpstr>Shadow volume</vt:lpstr>
      <vt:lpstr>Example</vt:lpstr>
      <vt:lpstr>PowerPoint Presentation</vt:lpstr>
      <vt:lpstr>Example</vt:lpstr>
      <vt:lpstr>Example</vt:lpstr>
      <vt:lpstr>Example</vt:lpstr>
      <vt:lpstr>Example </vt:lpstr>
      <vt:lpstr>Example </vt:lpstr>
      <vt:lpstr>Example </vt:lpstr>
      <vt:lpstr>PowerPoint Presentation</vt:lpstr>
      <vt:lpstr>PowerPoint Presentation</vt:lpstr>
      <vt:lpstr>PowerPoint Presentation</vt:lpstr>
      <vt:lpstr>Shadow volume</vt:lpstr>
      <vt:lpstr>Recommended Reading</vt:lpstr>
      <vt:lpstr>The labs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</dc:creator>
  <cp:lastModifiedBy>Paul Robertson</cp:lastModifiedBy>
  <cp:revision>75</cp:revision>
  <dcterms:created xsi:type="dcterms:W3CDTF">2013-09-02T14:39:32Z</dcterms:created>
  <dcterms:modified xsi:type="dcterms:W3CDTF">2016-11-22T15:40:59Z</dcterms:modified>
</cp:coreProperties>
</file>